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TT Hoves Bold" charset="1" panose="02000003020000060003"/>
      <p:regular r:id="rId13"/>
    </p:embeddedFont>
    <p:embeddedFont>
      <p:font typeface="TT Chocolates" charset="1" panose="02000503020000020003"/>
      <p:regular r:id="rId14"/>
    </p:embeddedFont>
    <p:embeddedFont>
      <p:font typeface="TT Chocolates Bold" charset="1" panose="020008030200000200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Zr2dXuC8.mp4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2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2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png" Type="http://schemas.openxmlformats.org/officeDocument/2006/relationships/image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3.png" Type="http://schemas.openxmlformats.org/officeDocument/2006/relationships/image"/><Relationship Id="rId8" Target="../media/image14.pn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9.png" Type="http://schemas.openxmlformats.org/officeDocument/2006/relationships/image"/><Relationship Id="rId8" Target="../media/image10.sv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8.jpeg" Type="http://schemas.openxmlformats.org/officeDocument/2006/relationships/image"/><Relationship Id="rId8" Target="../media/VAGZr2dXuC8.mp4" Type="http://schemas.openxmlformats.org/officeDocument/2006/relationships/video"/><Relationship Id="rId9" Target="../media/VAGZr2dXuC8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5546295" y="-1921027"/>
            <a:ext cx="14066466" cy="5433172"/>
          </a:xfrm>
          <a:custGeom>
            <a:avLst/>
            <a:gdLst/>
            <a:ahLst/>
            <a:cxnLst/>
            <a:rect r="r" b="b" t="t" l="l"/>
            <a:pathLst>
              <a:path h="5433172" w="14066466">
                <a:moveTo>
                  <a:pt x="0" y="5433172"/>
                </a:moveTo>
                <a:lnTo>
                  <a:pt x="14066466" y="5433172"/>
                </a:lnTo>
                <a:lnTo>
                  <a:pt x="14066466" y="0"/>
                </a:lnTo>
                <a:lnTo>
                  <a:pt x="0" y="0"/>
                </a:lnTo>
                <a:lnTo>
                  <a:pt x="0" y="543317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6933" y="8528323"/>
            <a:ext cx="7798658" cy="3012232"/>
          </a:xfrm>
          <a:custGeom>
            <a:avLst/>
            <a:gdLst/>
            <a:ahLst/>
            <a:cxnLst/>
            <a:rect r="r" b="b" t="t" l="l"/>
            <a:pathLst>
              <a:path h="3012232" w="7798658">
                <a:moveTo>
                  <a:pt x="7798658" y="0"/>
                </a:moveTo>
                <a:lnTo>
                  <a:pt x="0" y="0"/>
                </a:lnTo>
                <a:lnTo>
                  <a:pt x="0" y="3012231"/>
                </a:lnTo>
                <a:lnTo>
                  <a:pt x="7798658" y="3012231"/>
                </a:lnTo>
                <a:lnTo>
                  <a:pt x="779865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772999" y="2341971"/>
            <a:ext cx="1417441" cy="769602"/>
          </a:xfrm>
          <a:custGeom>
            <a:avLst/>
            <a:gdLst/>
            <a:ahLst/>
            <a:cxnLst/>
            <a:rect r="r" b="b" t="t" l="l"/>
            <a:pathLst>
              <a:path h="769602" w="1417441">
                <a:moveTo>
                  <a:pt x="0" y="0"/>
                </a:moveTo>
                <a:lnTo>
                  <a:pt x="1417441" y="0"/>
                </a:lnTo>
                <a:lnTo>
                  <a:pt x="1417441" y="769602"/>
                </a:lnTo>
                <a:lnTo>
                  <a:pt x="0" y="76960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-83257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1260320" y="-1296018"/>
            <a:ext cx="3086100" cy="30861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000E24">
                  <a:alpha val="31765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5400000">
            <a:off x="15516196" y="3444807"/>
            <a:ext cx="2180596" cy="463458"/>
          </a:xfrm>
          <a:custGeom>
            <a:avLst/>
            <a:gdLst/>
            <a:ahLst/>
            <a:cxnLst/>
            <a:rect r="r" b="b" t="t" l="l"/>
            <a:pathLst>
              <a:path h="463458" w="2180596">
                <a:moveTo>
                  <a:pt x="0" y="0"/>
                </a:moveTo>
                <a:lnTo>
                  <a:pt x="2180597" y="0"/>
                </a:lnTo>
                <a:lnTo>
                  <a:pt x="2180597" y="463458"/>
                </a:lnTo>
                <a:lnTo>
                  <a:pt x="0" y="46345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-27841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400000">
            <a:off x="15497146" y="9595147"/>
            <a:ext cx="2180596" cy="463458"/>
          </a:xfrm>
          <a:custGeom>
            <a:avLst/>
            <a:gdLst/>
            <a:ahLst/>
            <a:cxnLst/>
            <a:rect r="r" b="b" t="t" l="l"/>
            <a:pathLst>
              <a:path h="463458" w="2180596">
                <a:moveTo>
                  <a:pt x="0" y="0"/>
                </a:moveTo>
                <a:lnTo>
                  <a:pt x="2180597" y="0"/>
                </a:lnTo>
                <a:lnTo>
                  <a:pt x="2180597" y="463458"/>
                </a:lnTo>
                <a:lnTo>
                  <a:pt x="0" y="46345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-27841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6146732" y="8736578"/>
            <a:ext cx="3966580" cy="396658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000E24">
                  <a:alpha val="31765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7250816" y="4128410"/>
            <a:ext cx="1758413" cy="1758413"/>
          </a:xfrm>
          <a:custGeom>
            <a:avLst/>
            <a:gdLst/>
            <a:ahLst/>
            <a:cxnLst/>
            <a:rect r="r" b="b" t="t" l="l"/>
            <a:pathLst>
              <a:path h="1758413" w="1758413">
                <a:moveTo>
                  <a:pt x="0" y="0"/>
                </a:moveTo>
                <a:lnTo>
                  <a:pt x="1758412" y="0"/>
                </a:lnTo>
                <a:lnTo>
                  <a:pt x="1758412" y="1758413"/>
                </a:lnTo>
                <a:lnTo>
                  <a:pt x="0" y="175841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59351" y="2066068"/>
            <a:ext cx="780852" cy="780852"/>
          </a:xfrm>
          <a:custGeom>
            <a:avLst/>
            <a:gdLst/>
            <a:ahLst/>
            <a:cxnLst/>
            <a:rect r="r" b="b" t="t" l="l"/>
            <a:pathLst>
              <a:path h="780852" w="780852">
                <a:moveTo>
                  <a:pt x="0" y="0"/>
                </a:moveTo>
                <a:lnTo>
                  <a:pt x="780851" y="0"/>
                </a:lnTo>
                <a:lnTo>
                  <a:pt x="780851" y="780852"/>
                </a:lnTo>
                <a:lnTo>
                  <a:pt x="0" y="7808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449777" y="4376802"/>
            <a:ext cx="12696856" cy="131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36"/>
              </a:lnSpc>
            </a:pPr>
            <a:r>
              <a:rPr lang="en-US" sz="9058" b="true">
                <a:solidFill>
                  <a:srgbClr val="DA5D02"/>
                </a:solidFill>
                <a:latin typeface="TT Hoves Bold"/>
                <a:ea typeface="TT Hoves Bold"/>
                <a:cs typeface="TT Hoves Bold"/>
                <a:sym typeface="TT Hoves Bold"/>
              </a:rPr>
              <a:t>HomeMaid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14676142" y="6364400"/>
            <a:ext cx="3839763" cy="446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3"/>
              </a:lnSpc>
            </a:pP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deti-ies-14.ua.pt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46188" y="5771782"/>
            <a:ext cx="10373088" cy="498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23"/>
              </a:lnSpc>
            </a:pPr>
            <a:r>
              <a:rPr lang="en-US" sz="28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 Simplifying Smart Living, one click at a time!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08620" y="2129137"/>
            <a:ext cx="7180370" cy="588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3"/>
              </a:lnSpc>
            </a:pPr>
            <a:r>
              <a:rPr lang="en-US" sz="3473" b="true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Introdução à Engenharia de Software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355558" y="7972634"/>
            <a:ext cx="2834882" cy="498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023"/>
              </a:lnSpc>
            </a:pPr>
            <a:r>
              <a:rPr lang="en-US" sz="28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Presented by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171232" y="8444371"/>
            <a:ext cx="4019208" cy="1590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183"/>
              </a:lnSpc>
            </a:pPr>
            <a:r>
              <a:rPr lang="en-US" b="true" sz="2273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ÂNGELA RIBEIRO 109061</a:t>
            </a:r>
          </a:p>
          <a:p>
            <a:pPr algn="r">
              <a:lnSpc>
                <a:spcPts val="3183"/>
              </a:lnSpc>
            </a:pPr>
            <a:r>
              <a:rPr lang="en-US" b="true" sz="2273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HUGO CASTRO 113889</a:t>
            </a:r>
          </a:p>
          <a:p>
            <a:pPr algn="r">
              <a:lnSpc>
                <a:spcPts val="3183"/>
              </a:lnSpc>
            </a:pPr>
            <a:r>
              <a:rPr lang="en-US" b="true" sz="2273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REGINA TAVARES 114129</a:t>
            </a:r>
          </a:p>
          <a:p>
            <a:pPr algn="r">
              <a:lnSpc>
                <a:spcPts val="3183"/>
              </a:lnSpc>
            </a:pPr>
            <a:r>
              <a:rPr lang="en-US" b="true" sz="2273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RITA SILVA 114220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88622" y="8113944"/>
            <a:ext cx="12205333" cy="4714310"/>
          </a:xfrm>
          <a:custGeom>
            <a:avLst/>
            <a:gdLst/>
            <a:ahLst/>
            <a:cxnLst/>
            <a:rect r="r" b="b" t="t" l="l"/>
            <a:pathLst>
              <a:path h="4714310" w="12205333">
                <a:moveTo>
                  <a:pt x="0" y="0"/>
                </a:moveTo>
                <a:lnTo>
                  <a:pt x="12205333" y="0"/>
                </a:lnTo>
                <a:lnTo>
                  <a:pt x="12205333" y="4714310"/>
                </a:lnTo>
                <a:lnTo>
                  <a:pt x="0" y="47143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367008" y="8461576"/>
            <a:ext cx="4088746" cy="1134627"/>
          </a:xfrm>
          <a:custGeom>
            <a:avLst/>
            <a:gdLst/>
            <a:ahLst/>
            <a:cxnLst/>
            <a:rect r="r" b="b" t="t" l="l"/>
            <a:pathLst>
              <a:path h="1134627" w="4088746">
                <a:moveTo>
                  <a:pt x="0" y="0"/>
                </a:moveTo>
                <a:lnTo>
                  <a:pt x="4088746" y="0"/>
                </a:lnTo>
                <a:lnTo>
                  <a:pt x="4088746" y="1134627"/>
                </a:lnTo>
                <a:lnTo>
                  <a:pt x="0" y="113462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0000"/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1180566" y="2614995"/>
            <a:ext cx="6413894" cy="6413894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FF6B00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2295562" y="892536"/>
            <a:ext cx="6498480" cy="468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2743" b="true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Introdução à Engenharia de Software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49777" y="2024502"/>
            <a:ext cx="9677691" cy="1238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71"/>
              </a:lnSpc>
            </a:pPr>
            <a:r>
              <a:rPr lang="en-US" sz="8558" b="true">
                <a:solidFill>
                  <a:srgbClr val="000E24"/>
                </a:solidFill>
                <a:latin typeface="TT Hoves Bold"/>
                <a:ea typeface="TT Hoves Bold"/>
                <a:cs typeface="TT Hoves Bold"/>
                <a:sym typeface="TT Hoves Bold"/>
              </a:rPr>
              <a:t>Product Concept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89169" y="3215013"/>
            <a:ext cx="11034347" cy="7447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3"/>
              </a:lnSpc>
            </a:pPr>
            <a:r>
              <a:rPr lang="en-US" sz="2673" b="true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Purpose:</a:t>
            </a: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</a:p>
          <a:p>
            <a:pPr algn="l" marL="577292" indent="-288646" lvl="1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Provide homeowners with an intuitive, seamless way to monitor and control their homes.</a:t>
            </a:r>
          </a:p>
          <a:p>
            <a:pPr algn="l">
              <a:lnSpc>
                <a:spcPts val="3743"/>
              </a:lnSpc>
            </a:pPr>
            <a:r>
              <a:rPr lang="en-US" sz="2673" b="true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Core Features:</a:t>
            </a:r>
          </a:p>
          <a:p>
            <a:pPr algn="l" marL="577292" indent="-288646" lvl="1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Add, remove and control devices such as lights, speakers, etc.</a:t>
            </a:r>
          </a:p>
          <a:p>
            <a:pPr algn="l" marL="577292" indent="-288646" lvl="1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User-friendly web platform (desktop &amp; mobile).</a:t>
            </a:r>
          </a:p>
          <a:p>
            <a:pPr algn="l" marL="577292" indent="-288646" lvl="1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Schedule automations.</a:t>
            </a:r>
          </a:p>
          <a:p>
            <a:pPr algn="l" marL="577292" indent="-288646" lvl="1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Account security.</a:t>
            </a:r>
          </a:p>
          <a:p>
            <a:pPr algn="l">
              <a:lnSpc>
                <a:spcPts val="3743"/>
              </a:lnSpc>
            </a:pPr>
            <a:r>
              <a:rPr lang="en-US" sz="2673" b="true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Differentiation:</a:t>
            </a:r>
          </a:p>
          <a:p>
            <a:pPr algn="l" marL="577292" indent="-288646" lvl="1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 Compatible with multiple smart device brands.</a:t>
            </a:r>
          </a:p>
          <a:p>
            <a:pPr algn="l">
              <a:lnSpc>
                <a:spcPts val="3743"/>
              </a:lnSpc>
            </a:pPr>
            <a:r>
              <a:rPr lang="en-US" sz="2673" b="true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Future Potential:</a:t>
            </a: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 </a:t>
            </a:r>
          </a:p>
          <a:p>
            <a:pPr algn="l" marL="577292" indent="-288646" lvl="1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Integration with external resources (e.g., Amazon Alexa).</a:t>
            </a:r>
          </a:p>
          <a:p>
            <a:pPr algn="l" marL="577292" indent="-288646" lvl="1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Implement geolocation automation.</a:t>
            </a:r>
          </a:p>
          <a:p>
            <a:pPr algn="l" marL="577292" indent="-288646" lvl="1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Implement alerts.</a:t>
            </a:r>
          </a:p>
          <a:p>
            <a:pPr algn="l" marL="577292" indent="-288646" lvl="1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Implement add/remove room functionality.</a:t>
            </a:r>
          </a:p>
          <a:p>
            <a:pPr algn="l" marL="577292" indent="-288646" lvl="1">
              <a:lnSpc>
                <a:spcPts val="3743"/>
              </a:lnSpc>
              <a:buFont typeface="Arial"/>
              <a:buChar char="•"/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15369540" y="6809422"/>
            <a:ext cx="122873" cy="212408"/>
            <a:chOff x="0" y="0"/>
            <a:chExt cx="163830" cy="28321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39370" y="50800"/>
              <a:ext cx="73660" cy="181610"/>
            </a:xfrm>
            <a:custGeom>
              <a:avLst/>
              <a:gdLst/>
              <a:ahLst/>
              <a:cxnLst/>
              <a:rect r="r" b="b" t="t" l="l"/>
              <a:pathLst>
                <a:path h="181610" w="73660">
                  <a:moveTo>
                    <a:pt x="59690" y="21590"/>
                  </a:moveTo>
                  <a:cubicBezTo>
                    <a:pt x="66040" y="173990"/>
                    <a:pt x="54610" y="180340"/>
                    <a:pt x="45720" y="180340"/>
                  </a:cubicBezTo>
                  <a:cubicBezTo>
                    <a:pt x="38100" y="180340"/>
                    <a:pt x="24130" y="168910"/>
                    <a:pt x="22860" y="161290"/>
                  </a:cubicBezTo>
                  <a:cubicBezTo>
                    <a:pt x="21590" y="152400"/>
                    <a:pt x="34290" y="132080"/>
                    <a:pt x="43180" y="130810"/>
                  </a:cubicBezTo>
                  <a:cubicBezTo>
                    <a:pt x="50800" y="128270"/>
                    <a:pt x="71120" y="143510"/>
                    <a:pt x="72390" y="152400"/>
                  </a:cubicBezTo>
                  <a:cubicBezTo>
                    <a:pt x="73660" y="160020"/>
                    <a:pt x="64770" y="176530"/>
                    <a:pt x="57150" y="179070"/>
                  </a:cubicBezTo>
                  <a:cubicBezTo>
                    <a:pt x="48260" y="181610"/>
                    <a:pt x="31750" y="175260"/>
                    <a:pt x="22860" y="163830"/>
                  </a:cubicBezTo>
                  <a:cubicBezTo>
                    <a:pt x="6350" y="140970"/>
                    <a:pt x="0" y="41910"/>
                    <a:pt x="11430" y="17780"/>
                  </a:cubicBezTo>
                  <a:cubicBezTo>
                    <a:pt x="15240" y="6350"/>
                    <a:pt x="25400" y="0"/>
                    <a:pt x="34290" y="0"/>
                  </a:cubicBezTo>
                  <a:cubicBezTo>
                    <a:pt x="41910" y="0"/>
                    <a:pt x="59690" y="21590"/>
                    <a:pt x="59690" y="2159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14820900" y="7091362"/>
            <a:ext cx="121920" cy="248603"/>
            <a:chOff x="0" y="0"/>
            <a:chExt cx="162560" cy="33147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6990" y="50800"/>
              <a:ext cx="71120" cy="231140"/>
            </a:xfrm>
            <a:custGeom>
              <a:avLst/>
              <a:gdLst/>
              <a:ahLst/>
              <a:cxnLst/>
              <a:rect r="r" b="b" t="t" l="l"/>
              <a:pathLst>
                <a:path h="231140" w="71120">
                  <a:moveTo>
                    <a:pt x="63500" y="24130"/>
                  </a:moveTo>
                  <a:cubicBezTo>
                    <a:pt x="54610" y="228600"/>
                    <a:pt x="45720" y="229870"/>
                    <a:pt x="38100" y="229870"/>
                  </a:cubicBezTo>
                  <a:cubicBezTo>
                    <a:pt x="31750" y="228600"/>
                    <a:pt x="24130" y="224790"/>
                    <a:pt x="19050" y="215900"/>
                  </a:cubicBezTo>
                  <a:cubicBezTo>
                    <a:pt x="7620" y="198120"/>
                    <a:pt x="0" y="127000"/>
                    <a:pt x="3810" y="104140"/>
                  </a:cubicBezTo>
                  <a:cubicBezTo>
                    <a:pt x="5080" y="93980"/>
                    <a:pt x="8890" y="87630"/>
                    <a:pt x="13970" y="83820"/>
                  </a:cubicBezTo>
                  <a:cubicBezTo>
                    <a:pt x="21590" y="78740"/>
                    <a:pt x="39370" y="78740"/>
                    <a:pt x="45720" y="83820"/>
                  </a:cubicBezTo>
                  <a:cubicBezTo>
                    <a:pt x="52070" y="90170"/>
                    <a:pt x="54610" y="106680"/>
                    <a:pt x="52070" y="114300"/>
                  </a:cubicBezTo>
                  <a:cubicBezTo>
                    <a:pt x="50800" y="120650"/>
                    <a:pt x="40640" y="128270"/>
                    <a:pt x="34290" y="129540"/>
                  </a:cubicBezTo>
                  <a:cubicBezTo>
                    <a:pt x="25400" y="129540"/>
                    <a:pt x="10160" y="121920"/>
                    <a:pt x="6350" y="115570"/>
                  </a:cubicBezTo>
                  <a:cubicBezTo>
                    <a:pt x="2540" y="109220"/>
                    <a:pt x="3810" y="97790"/>
                    <a:pt x="7620" y="91440"/>
                  </a:cubicBezTo>
                  <a:cubicBezTo>
                    <a:pt x="10160" y="85090"/>
                    <a:pt x="20320" y="78740"/>
                    <a:pt x="27940" y="78740"/>
                  </a:cubicBezTo>
                  <a:cubicBezTo>
                    <a:pt x="35560" y="78740"/>
                    <a:pt x="46990" y="85090"/>
                    <a:pt x="53340" y="95250"/>
                  </a:cubicBezTo>
                  <a:cubicBezTo>
                    <a:pt x="66040" y="116840"/>
                    <a:pt x="71120" y="204470"/>
                    <a:pt x="60960" y="220980"/>
                  </a:cubicBezTo>
                  <a:cubicBezTo>
                    <a:pt x="55880" y="228600"/>
                    <a:pt x="45720" y="231140"/>
                    <a:pt x="38100" y="229870"/>
                  </a:cubicBezTo>
                  <a:cubicBezTo>
                    <a:pt x="30480" y="228600"/>
                    <a:pt x="21590" y="222250"/>
                    <a:pt x="16510" y="210820"/>
                  </a:cubicBezTo>
                  <a:cubicBezTo>
                    <a:pt x="3810" y="181610"/>
                    <a:pt x="1270" y="58420"/>
                    <a:pt x="12700" y="26670"/>
                  </a:cubicBezTo>
                  <a:cubicBezTo>
                    <a:pt x="17780" y="12700"/>
                    <a:pt x="26670" y="1270"/>
                    <a:pt x="34290" y="0"/>
                  </a:cubicBezTo>
                  <a:cubicBezTo>
                    <a:pt x="43180" y="0"/>
                    <a:pt x="63500" y="24130"/>
                    <a:pt x="63500" y="2413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15706725" y="6756082"/>
            <a:ext cx="123825" cy="531495"/>
            <a:chOff x="0" y="0"/>
            <a:chExt cx="165100" cy="70866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31750" y="50800"/>
              <a:ext cx="82550" cy="608330"/>
            </a:xfrm>
            <a:custGeom>
              <a:avLst/>
              <a:gdLst/>
              <a:ahLst/>
              <a:cxnLst/>
              <a:rect r="r" b="b" t="t" l="l"/>
              <a:pathLst>
                <a:path h="608330" w="82550">
                  <a:moveTo>
                    <a:pt x="72390" y="25400"/>
                  </a:moveTo>
                  <a:cubicBezTo>
                    <a:pt x="80010" y="457200"/>
                    <a:pt x="82550" y="551180"/>
                    <a:pt x="69850" y="584200"/>
                  </a:cubicBezTo>
                  <a:cubicBezTo>
                    <a:pt x="64770" y="595630"/>
                    <a:pt x="58420" y="603250"/>
                    <a:pt x="50800" y="605790"/>
                  </a:cubicBezTo>
                  <a:cubicBezTo>
                    <a:pt x="43180" y="608330"/>
                    <a:pt x="27940" y="603250"/>
                    <a:pt x="24130" y="596900"/>
                  </a:cubicBezTo>
                  <a:cubicBezTo>
                    <a:pt x="19050" y="589280"/>
                    <a:pt x="19050" y="572770"/>
                    <a:pt x="24130" y="566420"/>
                  </a:cubicBezTo>
                  <a:cubicBezTo>
                    <a:pt x="27940" y="560070"/>
                    <a:pt x="38100" y="554990"/>
                    <a:pt x="45720" y="556260"/>
                  </a:cubicBezTo>
                  <a:cubicBezTo>
                    <a:pt x="52070" y="556260"/>
                    <a:pt x="62230" y="562610"/>
                    <a:pt x="66040" y="567690"/>
                  </a:cubicBezTo>
                  <a:cubicBezTo>
                    <a:pt x="69850" y="574040"/>
                    <a:pt x="69850" y="585470"/>
                    <a:pt x="67310" y="591820"/>
                  </a:cubicBezTo>
                  <a:cubicBezTo>
                    <a:pt x="63500" y="598170"/>
                    <a:pt x="54610" y="605790"/>
                    <a:pt x="48260" y="605790"/>
                  </a:cubicBezTo>
                  <a:cubicBezTo>
                    <a:pt x="40640" y="607060"/>
                    <a:pt x="24130" y="599440"/>
                    <a:pt x="20320" y="591820"/>
                  </a:cubicBezTo>
                  <a:cubicBezTo>
                    <a:pt x="17780" y="584200"/>
                    <a:pt x="21590" y="567690"/>
                    <a:pt x="27940" y="561340"/>
                  </a:cubicBezTo>
                  <a:cubicBezTo>
                    <a:pt x="33020" y="556260"/>
                    <a:pt x="44450" y="554990"/>
                    <a:pt x="50800" y="556260"/>
                  </a:cubicBezTo>
                  <a:cubicBezTo>
                    <a:pt x="57150" y="558800"/>
                    <a:pt x="66040" y="566420"/>
                    <a:pt x="68580" y="572770"/>
                  </a:cubicBezTo>
                  <a:cubicBezTo>
                    <a:pt x="69850" y="580390"/>
                    <a:pt x="67310" y="594360"/>
                    <a:pt x="60960" y="599440"/>
                  </a:cubicBezTo>
                  <a:cubicBezTo>
                    <a:pt x="55880" y="604520"/>
                    <a:pt x="39370" y="607060"/>
                    <a:pt x="33020" y="604520"/>
                  </a:cubicBezTo>
                  <a:cubicBezTo>
                    <a:pt x="25400" y="600710"/>
                    <a:pt x="21590" y="591820"/>
                    <a:pt x="19050" y="579120"/>
                  </a:cubicBezTo>
                  <a:cubicBezTo>
                    <a:pt x="11430" y="544830"/>
                    <a:pt x="29210" y="455930"/>
                    <a:pt x="30480" y="379730"/>
                  </a:cubicBezTo>
                  <a:cubicBezTo>
                    <a:pt x="33020" y="279400"/>
                    <a:pt x="0" y="73660"/>
                    <a:pt x="21590" y="25400"/>
                  </a:cubicBezTo>
                  <a:cubicBezTo>
                    <a:pt x="27940" y="10160"/>
                    <a:pt x="41910" y="0"/>
                    <a:pt x="49530" y="0"/>
                  </a:cubicBezTo>
                  <a:cubicBezTo>
                    <a:pt x="58420" y="1270"/>
                    <a:pt x="72390" y="25400"/>
                    <a:pt x="72390" y="2540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4346555" y="7241857"/>
            <a:ext cx="207645" cy="205740"/>
            <a:chOff x="0" y="0"/>
            <a:chExt cx="276860" cy="27432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50800" y="44450"/>
              <a:ext cx="180340" cy="179070"/>
            </a:xfrm>
            <a:custGeom>
              <a:avLst/>
              <a:gdLst/>
              <a:ahLst/>
              <a:cxnLst/>
              <a:rect r="r" b="b" t="t" l="l"/>
              <a:pathLst>
                <a:path h="179070" w="180340">
                  <a:moveTo>
                    <a:pt x="15240" y="72390"/>
                  </a:moveTo>
                  <a:cubicBezTo>
                    <a:pt x="55880" y="49530"/>
                    <a:pt x="59690" y="13970"/>
                    <a:pt x="72390" y="6350"/>
                  </a:cubicBezTo>
                  <a:cubicBezTo>
                    <a:pt x="81280" y="1270"/>
                    <a:pt x="93980" y="0"/>
                    <a:pt x="105410" y="6350"/>
                  </a:cubicBezTo>
                  <a:cubicBezTo>
                    <a:pt x="129540" y="21590"/>
                    <a:pt x="180340" y="125730"/>
                    <a:pt x="173990" y="153670"/>
                  </a:cubicBezTo>
                  <a:cubicBezTo>
                    <a:pt x="171450" y="166370"/>
                    <a:pt x="156210" y="177800"/>
                    <a:pt x="147320" y="177800"/>
                  </a:cubicBezTo>
                  <a:cubicBezTo>
                    <a:pt x="139700" y="177800"/>
                    <a:pt x="125730" y="166370"/>
                    <a:pt x="124460" y="157480"/>
                  </a:cubicBezTo>
                  <a:cubicBezTo>
                    <a:pt x="123190" y="149860"/>
                    <a:pt x="130810" y="134620"/>
                    <a:pt x="138430" y="130810"/>
                  </a:cubicBezTo>
                  <a:cubicBezTo>
                    <a:pt x="143510" y="127000"/>
                    <a:pt x="156210" y="127000"/>
                    <a:pt x="161290" y="130810"/>
                  </a:cubicBezTo>
                  <a:cubicBezTo>
                    <a:pt x="168910" y="135890"/>
                    <a:pt x="175260" y="151130"/>
                    <a:pt x="173990" y="158750"/>
                  </a:cubicBezTo>
                  <a:cubicBezTo>
                    <a:pt x="172720" y="166370"/>
                    <a:pt x="165100" y="173990"/>
                    <a:pt x="157480" y="176530"/>
                  </a:cubicBezTo>
                  <a:cubicBezTo>
                    <a:pt x="151130" y="179070"/>
                    <a:pt x="142240" y="177800"/>
                    <a:pt x="134620" y="173990"/>
                  </a:cubicBezTo>
                  <a:cubicBezTo>
                    <a:pt x="120650" y="165100"/>
                    <a:pt x="100330" y="135890"/>
                    <a:pt x="88900" y="114300"/>
                  </a:cubicBezTo>
                  <a:cubicBezTo>
                    <a:pt x="78740" y="93980"/>
                    <a:pt x="68580" y="68580"/>
                    <a:pt x="66040" y="48260"/>
                  </a:cubicBezTo>
                  <a:cubicBezTo>
                    <a:pt x="64770" y="33020"/>
                    <a:pt x="64770" y="12700"/>
                    <a:pt x="72390" y="6350"/>
                  </a:cubicBezTo>
                  <a:cubicBezTo>
                    <a:pt x="78740" y="1270"/>
                    <a:pt x="99060" y="0"/>
                    <a:pt x="105410" y="6350"/>
                  </a:cubicBezTo>
                  <a:cubicBezTo>
                    <a:pt x="113030" y="15240"/>
                    <a:pt x="111760" y="44450"/>
                    <a:pt x="106680" y="60960"/>
                  </a:cubicBezTo>
                  <a:cubicBezTo>
                    <a:pt x="100330" y="77470"/>
                    <a:pt x="81280" y="97790"/>
                    <a:pt x="64770" y="106680"/>
                  </a:cubicBezTo>
                  <a:cubicBezTo>
                    <a:pt x="49530" y="115570"/>
                    <a:pt x="21590" y="121920"/>
                    <a:pt x="11430" y="116840"/>
                  </a:cubicBezTo>
                  <a:cubicBezTo>
                    <a:pt x="5080" y="113030"/>
                    <a:pt x="0" y="102870"/>
                    <a:pt x="0" y="96520"/>
                  </a:cubicBezTo>
                  <a:cubicBezTo>
                    <a:pt x="0" y="88900"/>
                    <a:pt x="15240" y="72390"/>
                    <a:pt x="15240" y="7239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9" id="19"/>
          <p:cNvGrpSpPr/>
          <p:nvPr/>
        </p:nvGrpSpPr>
        <p:grpSpPr>
          <a:xfrm rot="0">
            <a:off x="14387512" y="7220903"/>
            <a:ext cx="116205" cy="119062"/>
            <a:chOff x="0" y="0"/>
            <a:chExt cx="154940" cy="15875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49530" y="46990"/>
              <a:ext cx="55880" cy="63500"/>
            </a:xfrm>
            <a:custGeom>
              <a:avLst/>
              <a:gdLst/>
              <a:ahLst/>
              <a:cxnLst/>
              <a:rect r="r" b="b" t="t" l="l"/>
              <a:pathLst>
                <a:path h="63500" w="55880">
                  <a:moveTo>
                    <a:pt x="53340" y="27940"/>
                  </a:moveTo>
                  <a:cubicBezTo>
                    <a:pt x="29210" y="63500"/>
                    <a:pt x="17780" y="59690"/>
                    <a:pt x="12700" y="55880"/>
                  </a:cubicBezTo>
                  <a:cubicBezTo>
                    <a:pt x="7620" y="50800"/>
                    <a:pt x="3810" y="40640"/>
                    <a:pt x="3810" y="33020"/>
                  </a:cubicBezTo>
                  <a:cubicBezTo>
                    <a:pt x="5080" y="26670"/>
                    <a:pt x="11430" y="16510"/>
                    <a:pt x="17780" y="13970"/>
                  </a:cubicBezTo>
                  <a:cubicBezTo>
                    <a:pt x="24130" y="10160"/>
                    <a:pt x="35560" y="10160"/>
                    <a:pt x="41910" y="13970"/>
                  </a:cubicBezTo>
                  <a:cubicBezTo>
                    <a:pt x="46990" y="17780"/>
                    <a:pt x="53340" y="26670"/>
                    <a:pt x="54610" y="34290"/>
                  </a:cubicBezTo>
                  <a:cubicBezTo>
                    <a:pt x="55880" y="40640"/>
                    <a:pt x="50800" y="50800"/>
                    <a:pt x="45720" y="55880"/>
                  </a:cubicBezTo>
                  <a:cubicBezTo>
                    <a:pt x="40640" y="59690"/>
                    <a:pt x="29210" y="63500"/>
                    <a:pt x="22860" y="60960"/>
                  </a:cubicBezTo>
                  <a:cubicBezTo>
                    <a:pt x="15240" y="58420"/>
                    <a:pt x="3810" y="48260"/>
                    <a:pt x="1270" y="39370"/>
                  </a:cubicBezTo>
                  <a:cubicBezTo>
                    <a:pt x="0" y="29210"/>
                    <a:pt x="3810" y="8890"/>
                    <a:pt x="11430" y="3810"/>
                  </a:cubicBezTo>
                  <a:cubicBezTo>
                    <a:pt x="19050" y="0"/>
                    <a:pt x="46990" y="10160"/>
                    <a:pt x="46990" y="1016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14411381" y="7122319"/>
            <a:ext cx="114300" cy="158115"/>
            <a:chOff x="0" y="0"/>
            <a:chExt cx="152400" cy="21082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44450" y="50800"/>
              <a:ext cx="58420" cy="109220"/>
            </a:xfrm>
            <a:custGeom>
              <a:avLst/>
              <a:gdLst/>
              <a:ahLst/>
              <a:cxnLst/>
              <a:rect r="r" b="b" t="t" l="l"/>
              <a:pathLst>
                <a:path h="109220" w="58420">
                  <a:moveTo>
                    <a:pt x="57150" y="25400"/>
                  </a:moveTo>
                  <a:cubicBezTo>
                    <a:pt x="44450" y="106680"/>
                    <a:pt x="22860" y="107950"/>
                    <a:pt x="15240" y="102870"/>
                  </a:cubicBezTo>
                  <a:cubicBezTo>
                    <a:pt x="8890" y="99060"/>
                    <a:pt x="6350" y="81280"/>
                    <a:pt x="8890" y="73660"/>
                  </a:cubicBezTo>
                  <a:cubicBezTo>
                    <a:pt x="11430" y="66040"/>
                    <a:pt x="20320" y="59690"/>
                    <a:pt x="27940" y="58420"/>
                  </a:cubicBezTo>
                  <a:cubicBezTo>
                    <a:pt x="34290" y="57150"/>
                    <a:pt x="45720" y="60960"/>
                    <a:pt x="50800" y="66040"/>
                  </a:cubicBezTo>
                  <a:cubicBezTo>
                    <a:pt x="54610" y="71120"/>
                    <a:pt x="58420" y="82550"/>
                    <a:pt x="57150" y="88900"/>
                  </a:cubicBezTo>
                  <a:cubicBezTo>
                    <a:pt x="54610" y="96520"/>
                    <a:pt x="40640" y="109220"/>
                    <a:pt x="33020" y="109220"/>
                  </a:cubicBezTo>
                  <a:cubicBezTo>
                    <a:pt x="25400" y="109220"/>
                    <a:pt x="12700" y="101600"/>
                    <a:pt x="7620" y="91440"/>
                  </a:cubicBezTo>
                  <a:cubicBezTo>
                    <a:pt x="0" y="77470"/>
                    <a:pt x="0" y="41910"/>
                    <a:pt x="6350" y="25400"/>
                  </a:cubicBezTo>
                  <a:cubicBezTo>
                    <a:pt x="11430" y="13970"/>
                    <a:pt x="26670" y="0"/>
                    <a:pt x="34290" y="0"/>
                  </a:cubicBezTo>
                  <a:cubicBezTo>
                    <a:pt x="43180" y="1270"/>
                    <a:pt x="57150" y="25400"/>
                    <a:pt x="57150" y="2540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23" id="23"/>
          <p:cNvSpPr/>
          <p:nvPr/>
        </p:nvSpPr>
        <p:spPr>
          <a:xfrm flipH="false" flipV="false" rot="0">
            <a:off x="1449777" y="850212"/>
            <a:ext cx="610740" cy="610740"/>
          </a:xfrm>
          <a:custGeom>
            <a:avLst/>
            <a:gdLst/>
            <a:ahLst/>
            <a:cxnLst/>
            <a:rect r="r" b="b" t="t" l="l"/>
            <a:pathLst>
              <a:path h="610740" w="610740">
                <a:moveTo>
                  <a:pt x="0" y="0"/>
                </a:moveTo>
                <a:lnTo>
                  <a:pt x="610740" y="0"/>
                </a:lnTo>
                <a:lnTo>
                  <a:pt x="610740" y="610740"/>
                </a:lnTo>
                <a:lnTo>
                  <a:pt x="0" y="6107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2327020" y="-1541090"/>
            <a:ext cx="6653179" cy="2569790"/>
          </a:xfrm>
          <a:custGeom>
            <a:avLst/>
            <a:gdLst/>
            <a:ahLst/>
            <a:cxnLst/>
            <a:rect r="r" b="b" t="t" l="l"/>
            <a:pathLst>
              <a:path h="2569790" w="6653179">
                <a:moveTo>
                  <a:pt x="0" y="2569790"/>
                </a:moveTo>
                <a:lnTo>
                  <a:pt x="6653179" y="2569790"/>
                </a:lnTo>
                <a:lnTo>
                  <a:pt x="6653179" y="0"/>
                </a:lnTo>
                <a:lnTo>
                  <a:pt x="0" y="0"/>
                </a:lnTo>
                <a:lnTo>
                  <a:pt x="0" y="256979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280025"/>
            <a:ext cx="6969428" cy="1238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71"/>
              </a:lnSpc>
            </a:pPr>
            <a:r>
              <a:rPr lang="en-US" sz="8558" b="true">
                <a:solidFill>
                  <a:srgbClr val="000E24"/>
                </a:solidFill>
                <a:latin typeface="TT Hoves Bold"/>
                <a:ea typeface="TT Hoves Bold"/>
                <a:cs typeface="TT Hoves Bold"/>
                <a:sym typeface="TT Hoves Bold"/>
              </a:rPr>
              <a:t>User Stories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144000" y="1460952"/>
            <a:ext cx="7778243" cy="1467471"/>
            <a:chOff x="0" y="0"/>
            <a:chExt cx="2048591" cy="3864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48591" cy="386495"/>
            </a:xfrm>
            <a:custGeom>
              <a:avLst/>
              <a:gdLst/>
              <a:ahLst/>
              <a:cxnLst/>
              <a:rect r="r" b="b" t="t" l="l"/>
              <a:pathLst>
                <a:path h="386495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386495"/>
                  </a:lnTo>
                  <a:lnTo>
                    <a:pt x="0" y="386495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048591" cy="4341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V="true">
            <a:off x="7531993" y="1710329"/>
            <a:ext cx="19343" cy="789421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8055278" y="2136516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10" id="10"/>
          <p:cNvSpPr/>
          <p:nvPr/>
        </p:nvSpPr>
        <p:spPr>
          <a:xfrm>
            <a:off x="8055278" y="3560712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11" id="11"/>
          <p:cNvGrpSpPr/>
          <p:nvPr/>
        </p:nvGrpSpPr>
        <p:grpSpPr>
          <a:xfrm rot="0">
            <a:off x="-959201" y="5849652"/>
            <a:ext cx="3975803" cy="397580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000E24">
                  <a:alpha val="31765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028700" y="5143500"/>
            <a:ext cx="6413894" cy="6413894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5"/>
              <a:stretch>
                <a:fillRect l="-16666" t="0" r="-16666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FF842B"/>
            </a:solid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17592019" y="1028700"/>
            <a:ext cx="425685" cy="457071"/>
          </a:xfrm>
          <a:custGeom>
            <a:avLst/>
            <a:gdLst/>
            <a:ahLst/>
            <a:cxnLst/>
            <a:rect r="r" b="b" t="t" l="l"/>
            <a:pathLst>
              <a:path h="457071" w="425685">
                <a:moveTo>
                  <a:pt x="0" y="0"/>
                </a:moveTo>
                <a:lnTo>
                  <a:pt x="425685" y="0"/>
                </a:lnTo>
                <a:lnTo>
                  <a:pt x="425685" y="457071"/>
                </a:lnTo>
                <a:lnTo>
                  <a:pt x="0" y="4570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-157945" b="-139031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9321800" y="1513963"/>
            <a:ext cx="7600443" cy="12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João, I want to check the status of al devices and ambience in my home instantly, ensuring that nothing is left on unintentionally and the atmosphere is perfect. (High)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144000" y="3014881"/>
            <a:ext cx="7778243" cy="1091662"/>
            <a:chOff x="0" y="0"/>
            <a:chExt cx="2048591" cy="28751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048591" cy="287516"/>
            </a:xfrm>
            <a:custGeom>
              <a:avLst/>
              <a:gdLst/>
              <a:ahLst/>
              <a:cxnLst/>
              <a:rect r="r" b="b" t="t" l="l"/>
              <a:pathLst>
                <a:path h="287516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287516"/>
                  </a:lnTo>
                  <a:lnTo>
                    <a:pt x="0" y="287516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2048591" cy="3351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144000" y="4192268"/>
            <a:ext cx="7778243" cy="1467471"/>
            <a:chOff x="0" y="0"/>
            <a:chExt cx="2048591" cy="38649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048591" cy="386495"/>
            </a:xfrm>
            <a:custGeom>
              <a:avLst/>
              <a:gdLst/>
              <a:ahLst/>
              <a:cxnLst/>
              <a:rect r="r" b="b" t="t" l="l"/>
              <a:pathLst>
                <a:path h="386495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386495"/>
                  </a:lnTo>
                  <a:lnTo>
                    <a:pt x="0" y="386495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2048591" cy="4341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144000" y="5745464"/>
            <a:ext cx="7778243" cy="1032501"/>
            <a:chOff x="0" y="0"/>
            <a:chExt cx="2048591" cy="27193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048591" cy="271935"/>
            </a:xfrm>
            <a:custGeom>
              <a:avLst/>
              <a:gdLst/>
              <a:ahLst/>
              <a:cxnLst/>
              <a:rect r="r" b="b" t="t" l="l"/>
              <a:pathLst>
                <a:path h="271935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271935"/>
                  </a:lnTo>
                  <a:lnTo>
                    <a:pt x="0" y="271935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2048591" cy="3195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144000" y="6863691"/>
            <a:ext cx="7778243" cy="1467471"/>
            <a:chOff x="0" y="0"/>
            <a:chExt cx="2048591" cy="38649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048591" cy="386495"/>
            </a:xfrm>
            <a:custGeom>
              <a:avLst/>
              <a:gdLst/>
              <a:ahLst/>
              <a:cxnLst/>
              <a:rect r="r" b="b" t="t" l="l"/>
              <a:pathLst>
                <a:path h="386495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386495"/>
                  </a:lnTo>
                  <a:lnTo>
                    <a:pt x="0" y="386495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47625"/>
              <a:ext cx="2048591" cy="4341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9144000" y="8431587"/>
            <a:ext cx="7778243" cy="1030430"/>
            <a:chOff x="0" y="0"/>
            <a:chExt cx="2048591" cy="271389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048591" cy="271389"/>
            </a:xfrm>
            <a:custGeom>
              <a:avLst/>
              <a:gdLst/>
              <a:ahLst/>
              <a:cxnLst/>
              <a:rect r="r" b="b" t="t" l="l"/>
              <a:pathLst>
                <a:path h="271389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271389"/>
                  </a:lnTo>
                  <a:lnTo>
                    <a:pt x="0" y="271389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47625"/>
              <a:ext cx="2048591" cy="319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9232900" y="3112776"/>
            <a:ext cx="7600443" cy="797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Catarina, I want to set up an automation to my coffee machine a certain hour to ensure that I save time. (Medium) 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321800" y="4279557"/>
            <a:ext cx="7600443" cy="12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João, I want to be able to delete automations whenever I see t, so I can have better control over my home and adapt to changes in my routines or preferences. (Medium) 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321800" y="6949416"/>
            <a:ext cx="7600443" cy="12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João, I want to be able to select which notications I receive about my home, so I can focus on the information that matters most to me. (Medium) 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321800" y="5831189"/>
            <a:ext cx="7600443" cy="797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Maria, I want to mark notications as read after reviewing them, so I can keep track of what I’ve already seen. (High)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321800" y="8502612"/>
            <a:ext cx="7600443" cy="797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Catarina, I want to delete notications I no longer need, so I can maintain a clean and organized notication history.(Low) </a:t>
            </a:r>
          </a:p>
        </p:txBody>
      </p:sp>
      <p:sp>
        <p:nvSpPr>
          <p:cNvPr name="AutoShape 39" id="39"/>
          <p:cNvSpPr/>
          <p:nvPr/>
        </p:nvSpPr>
        <p:spPr>
          <a:xfrm>
            <a:off x="8055278" y="4883061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0" id="40"/>
          <p:cNvSpPr/>
          <p:nvPr/>
        </p:nvSpPr>
        <p:spPr>
          <a:xfrm>
            <a:off x="8055278" y="6229906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1" id="41"/>
          <p:cNvSpPr/>
          <p:nvPr/>
        </p:nvSpPr>
        <p:spPr>
          <a:xfrm>
            <a:off x="8055278" y="7552920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2" id="42"/>
          <p:cNvSpPr/>
          <p:nvPr/>
        </p:nvSpPr>
        <p:spPr>
          <a:xfrm>
            <a:off x="8055278" y="8939429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TextBox 43" id="43"/>
          <p:cNvSpPr txBox="true"/>
          <p:nvPr/>
        </p:nvSpPr>
        <p:spPr>
          <a:xfrm rot="0">
            <a:off x="2295562" y="892536"/>
            <a:ext cx="6498480" cy="468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2743" b="true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Introdução à Engenharia de Software</a:t>
            </a:r>
          </a:p>
        </p:txBody>
      </p:sp>
      <p:sp>
        <p:nvSpPr>
          <p:cNvPr name="Freeform 44" id="44"/>
          <p:cNvSpPr/>
          <p:nvPr/>
        </p:nvSpPr>
        <p:spPr>
          <a:xfrm flipH="false" flipV="false" rot="0">
            <a:off x="1449777" y="850212"/>
            <a:ext cx="610740" cy="610740"/>
          </a:xfrm>
          <a:custGeom>
            <a:avLst/>
            <a:gdLst/>
            <a:ahLst/>
            <a:cxnLst/>
            <a:rect r="r" b="b" t="t" l="l"/>
            <a:pathLst>
              <a:path h="610740" w="610740">
                <a:moveTo>
                  <a:pt x="0" y="0"/>
                </a:moveTo>
                <a:lnTo>
                  <a:pt x="610740" y="0"/>
                </a:lnTo>
                <a:lnTo>
                  <a:pt x="610740" y="610740"/>
                </a:lnTo>
                <a:lnTo>
                  <a:pt x="0" y="61074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2327020" y="-1541090"/>
            <a:ext cx="6653179" cy="2569790"/>
          </a:xfrm>
          <a:custGeom>
            <a:avLst/>
            <a:gdLst/>
            <a:ahLst/>
            <a:cxnLst/>
            <a:rect r="r" b="b" t="t" l="l"/>
            <a:pathLst>
              <a:path h="2569790" w="6653179">
                <a:moveTo>
                  <a:pt x="0" y="2569790"/>
                </a:moveTo>
                <a:lnTo>
                  <a:pt x="6653179" y="2569790"/>
                </a:lnTo>
                <a:lnTo>
                  <a:pt x="6653179" y="0"/>
                </a:lnTo>
                <a:lnTo>
                  <a:pt x="0" y="0"/>
                </a:lnTo>
                <a:lnTo>
                  <a:pt x="0" y="256979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280025"/>
            <a:ext cx="6969428" cy="1238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71"/>
              </a:lnSpc>
            </a:pPr>
            <a:r>
              <a:rPr lang="en-US" sz="8558" b="true">
                <a:solidFill>
                  <a:srgbClr val="000E24"/>
                </a:solidFill>
                <a:latin typeface="TT Hoves Bold"/>
                <a:ea typeface="TT Hoves Bold"/>
                <a:cs typeface="TT Hoves Bold"/>
                <a:sym typeface="TT Hoves Bold"/>
              </a:rPr>
              <a:t>User Stories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160273" y="1155582"/>
            <a:ext cx="7778243" cy="1467471"/>
            <a:chOff x="0" y="0"/>
            <a:chExt cx="2048591" cy="3864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48591" cy="386495"/>
            </a:xfrm>
            <a:custGeom>
              <a:avLst/>
              <a:gdLst/>
              <a:ahLst/>
              <a:cxnLst/>
              <a:rect r="r" b="b" t="t" l="l"/>
              <a:pathLst>
                <a:path h="386495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386495"/>
                  </a:lnTo>
                  <a:lnTo>
                    <a:pt x="0" y="386495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048591" cy="4341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V="true">
            <a:off x="7531993" y="1710329"/>
            <a:ext cx="19343" cy="789421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8055278" y="2136516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10" id="10"/>
          <p:cNvSpPr/>
          <p:nvPr/>
        </p:nvSpPr>
        <p:spPr>
          <a:xfrm>
            <a:off x="8055278" y="3560712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grpSp>
        <p:nvGrpSpPr>
          <p:cNvPr name="Group 11" id="11"/>
          <p:cNvGrpSpPr/>
          <p:nvPr/>
        </p:nvGrpSpPr>
        <p:grpSpPr>
          <a:xfrm rot="0">
            <a:off x="-959201" y="5849652"/>
            <a:ext cx="3975803" cy="397580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000E24">
                  <a:alpha val="31765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028700" y="5143500"/>
            <a:ext cx="6413894" cy="6413894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5"/>
              <a:stretch>
                <a:fillRect l="-16666" t="0" r="-16666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FF842B"/>
            </a:solid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17592019" y="1028700"/>
            <a:ext cx="425685" cy="457071"/>
          </a:xfrm>
          <a:custGeom>
            <a:avLst/>
            <a:gdLst/>
            <a:ahLst/>
            <a:cxnLst/>
            <a:rect r="r" b="b" t="t" l="l"/>
            <a:pathLst>
              <a:path h="457071" w="425685">
                <a:moveTo>
                  <a:pt x="0" y="0"/>
                </a:moveTo>
                <a:lnTo>
                  <a:pt x="425685" y="0"/>
                </a:lnTo>
                <a:lnTo>
                  <a:pt x="425685" y="457071"/>
                </a:lnTo>
                <a:lnTo>
                  <a:pt x="0" y="4570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-157945" b="-139031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9338073" y="1208593"/>
            <a:ext cx="7600443" cy="12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João, I want to receive notications when devices in my home start or stop, so I can stay informed about their activity and usage. (High) 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160273" y="2709511"/>
            <a:ext cx="7778243" cy="1733125"/>
            <a:chOff x="0" y="0"/>
            <a:chExt cx="2048591" cy="45646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048591" cy="456461"/>
            </a:xfrm>
            <a:custGeom>
              <a:avLst/>
              <a:gdLst/>
              <a:ahLst/>
              <a:cxnLst/>
              <a:rect r="r" b="b" t="t" l="l"/>
              <a:pathLst>
                <a:path h="456461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456461"/>
                  </a:lnTo>
                  <a:lnTo>
                    <a:pt x="0" y="456461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2048591" cy="5040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160273" y="4528362"/>
            <a:ext cx="7778243" cy="1350255"/>
            <a:chOff x="0" y="0"/>
            <a:chExt cx="2048591" cy="35562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048591" cy="355623"/>
            </a:xfrm>
            <a:custGeom>
              <a:avLst/>
              <a:gdLst/>
              <a:ahLst/>
              <a:cxnLst/>
              <a:rect r="r" b="b" t="t" l="l"/>
              <a:pathLst>
                <a:path h="355623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355623"/>
                  </a:lnTo>
                  <a:lnTo>
                    <a:pt x="0" y="355623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2048591" cy="4032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160273" y="5964342"/>
            <a:ext cx="7778243" cy="1283208"/>
            <a:chOff x="0" y="0"/>
            <a:chExt cx="2048591" cy="337964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048591" cy="337964"/>
            </a:xfrm>
            <a:custGeom>
              <a:avLst/>
              <a:gdLst/>
              <a:ahLst/>
              <a:cxnLst/>
              <a:rect r="r" b="b" t="t" l="l"/>
              <a:pathLst>
                <a:path h="337964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337964"/>
                  </a:lnTo>
                  <a:lnTo>
                    <a:pt x="0" y="337964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2048591" cy="3855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160273" y="7333275"/>
            <a:ext cx="7778243" cy="1262113"/>
            <a:chOff x="0" y="0"/>
            <a:chExt cx="2048591" cy="33240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048591" cy="332408"/>
            </a:xfrm>
            <a:custGeom>
              <a:avLst/>
              <a:gdLst/>
              <a:ahLst/>
              <a:cxnLst/>
              <a:rect r="r" b="b" t="t" l="l"/>
              <a:pathLst>
                <a:path h="332408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332408"/>
                  </a:lnTo>
                  <a:lnTo>
                    <a:pt x="0" y="332408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47625"/>
              <a:ext cx="2048591" cy="380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9160273" y="8681112"/>
            <a:ext cx="7778243" cy="1289510"/>
            <a:chOff x="0" y="0"/>
            <a:chExt cx="2048591" cy="339624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048591" cy="339624"/>
            </a:xfrm>
            <a:custGeom>
              <a:avLst/>
              <a:gdLst/>
              <a:ahLst/>
              <a:cxnLst/>
              <a:rect r="r" b="b" t="t" l="l"/>
              <a:pathLst>
                <a:path h="339624" w="2048591">
                  <a:moveTo>
                    <a:pt x="0" y="0"/>
                  </a:moveTo>
                  <a:lnTo>
                    <a:pt x="2048591" y="0"/>
                  </a:lnTo>
                  <a:lnTo>
                    <a:pt x="2048591" y="339624"/>
                  </a:lnTo>
                  <a:lnTo>
                    <a:pt x="0" y="339624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47625"/>
              <a:ext cx="2048591" cy="3872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9338073" y="2699986"/>
            <a:ext cx="7600443" cy="1616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Maria, I want to log in to my account quickly and securely and be able to add and remove devices to my account, so that I can customize my smart home system as my family’s needs change. (High) 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338073" y="4539591"/>
            <a:ext cx="7600443" cy="12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Catarina, I want to control all the devices in my home from one app, so I don’t waste time switching between different apps. (High)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338073" y="7333275"/>
            <a:ext cx="7600443" cy="12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João, I want to see a detailed breakdown of my home's usage trends, so I can identify any spikes or areas where energy is being wasted. (Medium) 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338073" y="5954817"/>
            <a:ext cx="7600443" cy="12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Maria, I want to integrate my smart home system with Alexa, so that I can control my home through voice commands when I’m busy with my children. (Low)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338073" y="8690637"/>
            <a:ext cx="7600443" cy="12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7"/>
              </a:lnSpc>
            </a:pPr>
            <a:r>
              <a:rPr lang="en-US" sz="2355">
                <a:solidFill>
                  <a:srgbClr val="FFFFFF"/>
                </a:solidFill>
                <a:latin typeface="TT Chocolates"/>
                <a:ea typeface="TT Chocolates"/>
                <a:cs typeface="TT Chocolates"/>
                <a:sym typeface="TT Chocolates"/>
              </a:rPr>
              <a:t>As Catarina, I want my account to be secured, so I can ensure that only I have access to control my home automations. (Low) </a:t>
            </a:r>
          </a:p>
        </p:txBody>
      </p:sp>
      <p:sp>
        <p:nvSpPr>
          <p:cNvPr name="AutoShape 39" id="39"/>
          <p:cNvSpPr/>
          <p:nvPr/>
        </p:nvSpPr>
        <p:spPr>
          <a:xfrm>
            <a:off x="8055278" y="5162550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0" id="40"/>
          <p:cNvSpPr/>
          <p:nvPr/>
        </p:nvSpPr>
        <p:spPr>
          <a:xfrm>
            <a:off x="8055278" y="6558321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1" id="41"/>
          <p:cNvSpPr/>
          <p:nvPr/>
        </p:nvSpPr>
        <p:spPr>
          <a:xfrm>
            <a:off x="8055278" y="7936778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AutoShape 42" id="42"/>
          <p:cNvSpPr/>
          <p:nvPr/>
        </p:nvSpPr>
        <p:spPr>
          <a:xfrm>
            <a:off x="8055278" y="8939429"/>
            <a:ext cx="866870" cy="0"/>
          </a:xfrm>
          <a:prstGeom prst="line">
            <a:avLst/>
          </a:prstGeom>
          <a:ln cap="flat" w="38100">
            <a:solidFill>
              <a:srgbClr val="000E24"/>
            </a:solidFill>
            <a:prstDash val="solid"/>
            <a:headEnd type="none" len="sm" w="sm"/>
            <a:tailEnd type="oval" len="lg" w="lg"/>
          </a:ln>
        </p:spPr>
      </p:sp>
      <p:sp>
        <p:nvSpPr>
          <p:cNvPr name="TextBox 43" id="43"/>
          <p:cNvSpPr txBox="true"/>
          <p:nvPr/>
        </p:nvSpPr>
        <p:spPr>
          <a:xfrm rot="0">
            <a:off x="2295562" y="892536"/>
            <a:ext cx="6498480" cy="468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2743" b="true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Introdução à Engenharia de Software</a:t>
            </a:r>
          </a:p>
        </p:txBody>
      </p:sp>
      <p:sp>
        <p:nvSpPr>
          <p:cNvPr name="Freeform 44" id="44"/>
          <p:cNvSpPr/>
          <p:nvPr/>
        </p:nvSpPr>
        <p:spPr>
          <a:xfrm flipH="false" flipV="false" rot="0">
            <a:off x="1449777" y="850212"/>
            <a:ext cx="610740" cy="610740"/>
          </a:xfrm>
          <a:custGeom>
            <a:avLst/>
            <a:gdLst/>
            <a:ahLst/>
            <a:cxnLst/>
            <a:rect r="r" b="b" t="t" l="l"/>
            <a:pathLst>
              <a:path h="610740" w="610740">
                <a:moveTo>
                  <a:pt x="0" y="0"/>
                </a:moveTo>
                <a:lnTo>
                  <a:pt x="610740" y="0"/>
                </a:lnTo>
                <a:lnTo>
                  <a:pt x="610740" y="610740"/>
                </a:lnTo>
                <a:lnTo>
                  <a:pt x="0" y="61074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5" id="45"/>
          <p:cNvSpPr txBox="true"/>
          <p:nvPr/>
        </p:nvSpPr>
        <p:spPr>
          <a:xfrm rot="0">
            <a:off x="1052857" y="3390110"/>
            <a:ext cx="6498480" cy="473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2743">
                <a:solidFill>
                  <a:srgbClr val="000E24"/>
                </a:solidFill>
                <a:latin typeface="TT Chocolates"/>
                <a:ea typeface="TT Chocolates"/>
                <a:cs typeface="TT Chocolates"/>
                <a:sym typeface="TT Chocolates"/>
              </a:rPr>
              <a:t>(cont.)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834781" y="8709789"/>
            <a:ext cx="2662757" cy="266275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000E24">
                  <a:alpha val="31765"/>
                </a:srgbClr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259300" y="44041"/>
            <a:ext cx="2662757" cy="266275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000E24">
                  <a:alpha val="31765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5316555">
            <a:off x="491839" y="883590"/>
            <a:ext cx="650613" cy="391892"/>
          </a:xfrm>
          <a:custGeom>
            <a:avLst/>
            <a:gdLst/>
            <a:ahLst/>
            <a:cxnLst/>
            <a:rect r="r" b="b" t="t" l="l"/>
            <a:pathLst>
              <a:path h="391892" w="650613">
                <a:moveTo>
                  <a:pt x="0" y="0"/>
                </a:moveTo>
                <a:lnTo>
                  <a:pt x="650613" y="0"/>
                </a:lnTo>
                <a:lnTo>
                  <a:pt x="650613" y="391892"/>
                </a:lnTo>
                <a:lnTo>
                  <a:pt x="0" y="3918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52475" b="-151872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316555">
            <a:off x="17145548" y="9011518"/>
            <a:ext cx="650613" cy="391892"/>
          </a:xfrm>
          <a:custGeom>
            <a:avLst/>
            <a:gdLst/>
            <a:ahLst/>
            <a:cxnLst/>
            <a:rect r="r" b="b" t="t" l="l"/>
            <a:pathLst>
              <a:path h="391892" w="650613">
                <a:moveTo>
                  <a:pt x="0" y="0"/>
                </a:moveTo>
                <a:lnTo>
                  <a:pt x="650613" y="0"/>
                </a:lnTo>
                <a:lnTo>
                  <a:pt x="650613" y="391892"/>
                </a:lnTo>
                <a:lnTo>
                  <a:pt x="0" y="3918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52475" b="-151872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449777" y="850212"/>
            <a:ext cx="610740" cy="610740"/>
          </a:xfrm>
          <a:custGeom>
            <a:avLst/>
            <a:gdLst/>
            <a:ahLst/>
            <a:cxnLst/>
            <a:rect r="r" b="b" t="t" l="l"/>
            <a:pathLst>
              <a:path h="610740" w="610740">
                <a:moveTo>
                  <a:pt x="0" y="0"/>
                </a:moveTo>
                <a:lnTo>
                  <a:pt x="610740" y="0"/>
                </a:lnTo>
                <a:lnTo>
                  <a:pt x="610740" y="610740"/>
                </a:lnTo>
                <a:lnTo>
                  <a:pt x="0" y="6107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9187441" y="5389076"/>
            <a:ext cx="7939939" cy="4652092"/>
            <a:chOff x="0" y="0"/>
            <a:chExt cx="2091177" cy="122524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91177" cy="1225242"/>
            </a:xfrm>
            <a:custGeom>
              <a:avLst/>
              <a:gdLst/>
              <a:ahLst/>
              <a:cxnLst/>
              <a:rect r="r" b="b" t="t" l="l"/>
              <a:pathLst>
                <a:path h="1225242" w="2091177">
                  <a:moveTo>
                    <a:pt x="0" y="0"/>
                  </a:moveTo>
                  <a:lnTo>
                    <a:pt x="2091177" y="0"/>
                  </a:lnTo>
                  <a:lnTo>
                    <a:pt x="2091177" y="1225242"/>
                  </a:lnTo>
                  <a:lnTo>
                    <a:pt x="0" y="1225242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2091177" cy="1272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41956" y="3548830"/>
            <a:ext cx="8046752" cy="5709470"/>
            <a:chOff x="0" y="0"/>
            <a:chExt cx="2119309" cy="150372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119309" cy="1503729"/>
            </a:xfrm>
            <a:custGeom>
              <a:avLst/>
              <a:gdLst/>
              <a:ahLst/>
              <a:cxnLst/>
              <a:rect r="r" b="b" t="t" l="l"/>
              <a:pathLst>
                <a:path h="1503729" w="2119309">
                  <a:moveTo>
                    <a:pt x="0" y="0"/>
                  </a:moveTo>
                  <a:lnTo>
                    <a:pt x="2119309" y="0"/>
                  </a:lnTo>
                  <a:lnTo>
                    <a:pt x="2119309" y="1503729"/>
                  </a:lnTo>
                  <a:lnTo>
                    <a:pt x="0" y="1503729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2119309" cy="1551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206491" y="576037"/>
            <a:ext cx="7939939" cy="4575892"/>
            <a:chOff x="0" y="0"/>
            <a:chExt cx="2091177" cy="120517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091177" cy="1205173"/>
            </a:xfrm>
            <a:custGeom>
              <a:avLst/>
              <a:gdLst/>
              <a:ahLst/>
              <a:cxnLst/>
              <a:rect r="r" b="b" t="t" l="l"/>
              <a:pathLst>
                <a:path h="1205173" w="2091177">
                  <a:moveTo>
                    <a:pt x="0" y="0"/>
                  </a:moveTo>
                  <a:lnTo>
                    <a:pt x="2091177" y="0"/>
                  </a:lnTo>
                  <a:lnTo>
                    <a:pt x="2091177" y="1205173"/>
                  </a:lnTo>
                  <a:lnTo>
                    <a:pt x="0" y="1205173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2091177" cy="12527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9381162" y="699746"/>
            <a:ext cx="7590596" cy="4328475"/>
          </a:xfrm>
          <a:custGeom>
            <a:avLst/>
            <a:gdLst/>
            <a:ahLst/>
            <a:cxnLst/>
            <a:rect r="r" b="b" t="t" l="l"/>
            <a:pathLst>
              <a:path h="4328475" w="7590596">
                <a:moveTo>
                  <a:pt x="0" y="0"/>
                </a:moveTo>
                <a:lnTo>
                  <a:pt x="7590596" y="0"/>
                </a:lnTo>
                <a:lnTo>
                  <a:pt x="7590596" y="4328474"/>
                </a:lnTo>
                <a:lnTo>
                  <a:pt x="0" y="43284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9395193" y="5554398"/>
            <a:ext cx="7562534" cy="4321448"/>
          </a:xfrm>
          <a:custGeom>
            <a:avLst/>
            <a:gdLst/>
            <a:ahLst/>
            <a:cxnLst/>
            <a:rect r="r" b="b" t="t" l="l"/>
            <a:pathLst>
              <a:path h="4321448" w="7562534">
                <a:moveTo>
                  <a:pt x="0" y="0"/>
                </a:moveTo>
                <a:lnTo>
                  <a:pt x="7562534" y="0"/>
                </a:lnTo>
                <a:lnTo>
                  <a:pt x="7562534" y="4321448"/>
                </a:lnTo>
                <a:lnTo>
                  <a:pt x="0" y="432144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041244" y="3782772"/>
            <a:ext cx="7648176" cy="4372043"/>
          </a:xfrm>
          <a:custGeom>
            <a:avLst/>
            <a:gdLst/>
            <a:ahLst/>
            <a:cxnLst/>
            <a:rect r="r" b="b" t="t" l="l"/>
            <a:pathLst>
              <a:path h="4372043" w="7648176">
                <a:moveTo>
                  <a:pt x="0" y="0"/>
                </a:moveTo>
                <a:lnTo>
                  <a:pt x="7648175" y="0"/>
                </a:lnTo>
                <a:lnTo>
                  <a:pt x="7648175" y="4372043"/>
                </a:lnTo>
                <a:lnTo>
                  <a:pt x="0" y="437204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041244" y="8154815"/>
            <a:ext cx="7648176" cy="934393"/>
          </a:xfrm>
          <a:custGeom>
            <a:avLst/>
            <a:gdLst/>
            <a:ahLst/>
            <a:cxnLst/>
            <a:rect r="r" b="b" t="t" l="l"/>
            <a:pathLst>
              <a:path h="934393" w="7648176">
                <a:moveTo>
                  <a:pt x="0" y="0"/>
                </a:moveTo>
                <a:lnTo>
                  <a:pt x="7648175" y="0"/>
                </a:lnTo>
                <a:lnTo>
                  <a:pt x="7648175" y="934392"/>
                </a:lnTo>
                <a:lnTo>
                  <a:pt x="0" y="93439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982661" y="1982661"/>
            <a:ext cx="4242753" cy="1238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71"/>
              </a:lnSpc>
            </a:pPr>
            <a:r>
              <a:rPr lang="en-US" sz="8558" b="true">
                <a:solidFill>
                  <a:srgbClr val="000E24"/>
                </a:solidFill>
                <a:latin typeface="TT Hoves Bold"/>
                <a:ea typeface="TT Hoves Bold"/>
                <a:cs typeface="TT Hoves Bold"/>
                <a:sym typeface="TT Hoves Bold"/>
              </a:rPr>
              <a:t>Backlog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295562" y="892536"/>
            <a:ext cx="6498480" cy="468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2743" b="true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Introdução à Engenharia de Software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9927947" y="-1553217"/>
            <a:ext cx="8650655" cy="3341315"/>
          </a:xfrm>
          <a:custGeom>
            <a:avLst/>
            <a:gdLst/>
            <a:ahLst/>
            <a:cxnLst/>
            <a:rect r="r" b="b" t="t" l="l"/>
            <a:pathLst>
              <a:path h="3341315" w="8650655">
                <a:moveTo>
                  <a:pt x="0" y="3341316"/>
                </a:moveTo>
                <a:lnTo>
                  <a:pt x="8650655" y="3341316"/>
                </a:lnTo>
                <a:lnTo>
                  <a:pt x="8650655" y="0"/>
                </a:lnTo>
                <a:lnTo>
                  <a:pt x="0" y="0"/>
                </a:lnTo>
                <a:lnTo>
                  <a:pt x="0" y="334131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042225" y="1980220"/>
            <a:ext cx="2084451" cy="2084451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000E24">
                  <a:alpha val="31765"/>
                </a:srgbClr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683755" y="2627880"/>
            <a:ext cx="899025" cy="611082"/>
          </a:xfrm>
          <a:custGeom>
            <a:avLst/>
            <a:gdLst/>
            <a:ahLst/>
            <a:cxnLst/>
            <a:rect r="r" b="b" t="t" l="l"/>
            <a:pathLst>
              <a:path h="611082" w="899025">
                <a:moveTo>
                  <a:pt x="0" y="0"/>
                </a:moveTo>
                <a:lnTo>
                  <a:pt x="899025" y="0"/>
                </a:lnTo>
                <a:lnTo>
                  <a:pt x="899025" y="611082"/>
                </a:lnTo>
                <a:lnTo>
                  <a:pt x="0" y="6110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70411" b="-149456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681812" y="8952759"/>
            <a:ext cx="899025" cy="611082"/>
          </a:xfrm>
          <a:custGeom>
            <a:avLst/>
            <a:gdLst/>
            <a:ahLst/>
            <a:cxnLst/>
            <a:rect r="r" b="b" t="t" l="l"/>
            <a:pathLst>
              <a:path h="611082" w="899025">
                <a:moveTo>
                  <a:pt x="0" y="0"/>
                </a:moveTo>
                <a:lnTo>
                  <a:pt x="899026" y="0"/>
                </a:lnTo>
                <a:lnTo>
                  <a:pt x="899026" y="611082"/>
                </a:lnTo>
                <a:lnTo>
                  <a:pt x="0" y="6110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70411" b="-149456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49777" y="850212"/>
            <a:ext cx="610740" cy="610740"/>
          </a:xfrm>
          <a:custGeom>
            <a:avLst/>
            <a:gdLst/>
            <a:ahLst/>
            <a:cxnLst/>
            <a:rect r="r" b="b" t="t" l="l"/>
            <a:pathLst>
              <a:path h="610740" w="610740">
                <a:moveTo>
                  <a:pt x="0" y="0"/>
                </a:moveTo>
                <a:lnTo>
                  <a:pt x="610740" y="0"/>
                </a:lnTo>
                <a:lnTo>
                  <a:pt x="610740" y="610740"/>
                </a:lnTo>
                <a:lnTo>
                  <a:pt x="0" y="6107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886995" y="1361477"/>
            <a:ext cx="14834396" cy="8860548"/>
          </a:xfrm>
          <a:custGeom>
            <a:avLst/>
            <a:gdLst/>
            <a:ahLst/>
            <a:cxnLst/>
            <a:rect r="r" b="b" t="t" l="l"/>
            <a:pathLst>
              <a:path h="8860548" w="14834396">
                <a:moveTo>
                  <a:pt x="0" y="0"/>
                </a:moveTo>
                <a:lnTo>
                  <a:pt x="14834396" y="0"/>
                </a:lnTo>
                <a:lnTo>
                  <a:pt x="14834396" y="8860548"/>
                </a:lnTo>
                <a:lnTo>
                  <a:pt x="0" y="886054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-8980" r="0" b="-20352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5131325" y="7487399"/>
            <a:ext cx="3966580" cy="396658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000E24">
                  <a:alpha val="31765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-1248998" y="8880196"/>
            <a:ext cx="10392998" cy="1238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71"/>
              </a:lnSpc>
            </a:pPr>
            <a:r>
              <a:rPr lang="en-US" sz="8558" b="true">
                <a:solidFill>
                  <a:srgbClr val="000E24"/>
                </a:solidFill>
                <a:latin typeface="TT Hoves Bold"/>
                <a:ea typeface="TT Hoves Bold"/>
                <a:cs typeface="TT Hoves Bold"/>
                <a:sym typeface="TT Hoves Bold"/>
              </a:rPr>
              <a:t>Architecture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95562" y="892536"/>
            <a:ext cx="6498480" cy="468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2743" b="true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Introdução à Engenharia de Software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936690" y="4535598"/>
            <a:ext cx="2386467" cy="238646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FF842B">
                  <a:alpha val="31765"/>
                </a:srgbClr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838223" y="-992599"/>
            <a:ext cx="2386467" cy="238646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FF842B">
                  <a:alpha val="31765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5727256" y="753637"/>
            <a:ext cx="1532044" cy="637696"/>
          </a:xfrm>
          <a:custGeom>
            <a:avLst/>
            <a:gdLst/>
            <a:ahLst/>
            <a:cxnLst/>
            <a:rect r="r" b="b" t="t" l="l"/>
            <a:pathLst>
              <a:path h="637696" w="1532044">
                <a:moveTo>
                  <a:pt x="0" y="0"/>
                </a:moveTo>
                <a:lnTo>
                  <a:pt x="1532044" y="0"/>
                </a:lnTo>
                <a:lnTo>
                  <a:pt x="1532044" y="637696"/>
                </a:lnTo>
                <a:lnTo>
                  <a:pt x="0" y="6376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-139045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49777" y="850212"/>
            <a:ext cx="610740" cy="610740"/>
          </a:xfrm>
          <a:custGeom>
            <a:avLst/>
            <a:gdLst/>
            <a:ahLst/>
            <a:cxnLst/>
            <a:rect r="r" b="b" t="t" l="l"/>
            <a:pathLst>
              <a:path h="610740" w="610740">
                <a:moveTo>
                  <a:pt x="0" y="0"/>
                </a:moveTo>
                <a:lnTo>
                  <a:pt x="610740" y="0"/>
                </a:lnTo>
                <a:lnTo>
                  <a:pt x="610740" y="610740"/>
                </a:lnTo>
                <a:lnTo>
                  <a:pt x="0" y="6107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801833" y="325945"/>
            <a:ext cx="4637652" cy="9635111"/>
            <a:chOff x="0" y="0"/>
            <a:chExt cx="1221439" cy="253764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21439" cy="2537642"/>
            </a:xfrm>
            <a:custGeom>
              <a:avLst/>
              <a:gdLst/>
              <a:ahLst/>
              <a:cxnLst/>
              <a:rect r="r" b="b" t="t" l="l"/>
              <a:pathLst>
                <a:path h="2537642" w="1221439">
                  <a:moveTo>
                    <a:pt x="0" y="0"/>
                  </a:moveTo>
                  <a:lnTo>
                    <a:pt x="1221439" y="0"/>
                  </a:lnTo>
                  <a:lnTo>
                    <a:pt x="1221439" y="2537642"/>
                  </a:lnTo>
                  <a:lnTo>
                    <a:pt x="0" y="2537642"/>
                  </a:lnTo>
                  <a:close/>
                </a:path>
              </a:pathLst>
            </a:custGeom>
            <a:solidFill>
              <a:srgbClr val="FF6B0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21439" cy="25852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0029267" y="621571"/>
            <a:ext cx="4182784" cy="9043858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3101847" y="4553007"/>
            <a:ext cx="3885872" cy="1238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71"/>
              </a:lnSpc>
            </a:pPr>
            <a:r>
              <a:rPr lang="en-US" sz="8558" b="true">
                <a:solidFill>
                  <a:srgbClr val="000E24"/>
                </a:solidFill>
                <a:latin typeface="TT Hoves Bold"/>
                <a:ea typeface="TT Hoves Bold"/>
                <a:cs typeface="TT Hoves Bold"/>
                <a:sym typeface="TT Hoves Bold"/>
              </a:rPr>
              <a:t>Demo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95562" y="892536"/>
            <a:ext cx="6498480" cy="468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1"/>
              </a:lnSpc>
            </a:pPr>
            <a:r>
              <a:rPr lang="en-US" sz="2743" b="true">
                <a:solidFill>
                  <a:srgbClr val="000E24"/>
                </a:solidFill>
                <a:latin typeface="TT Chocolates Bold"/>
                <a:ea typeface="TT Chocolates Bold"/>
                <a:cs typeface="TT Chocolates Bold"/>
                <a:sym typeface="TT Chocolates Bold"/>
              </a:rPr>
              <a:t>Introdução à Engenharia de Software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DAGZqXKdUAM</dc:identifier>
  <dcterms:modified xsi:type="dcterms:W3CDTF">2011-08-01T06:04:30Z</dcterms:modified>
  <cp:revision>1</cp:revision>
  <dc:title>HomeMaid</dc:title>
</cp:coreProperties>
</file>

<file path=docProps/thumbnail.jpeg>
</file>